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72"/>
  </p:notesMasterIdLst>
  <p:handoutMasterIdLst>
    <p:handoutMasterId r:id="rId73"/>
  </p:handoutMasterIdLst>
  <p:sldIdLst>
    <p:sldId id="2147480102" r:id="rId4"/>
    <p:sldId id="2147479923" r:id="rId5"/>
    <p:sldId id="2147480109" r:id="rId6"/>
    <p:sldId id="2147482789" r:id="rId7"/>
    <p:sldId id="2147482793" r:id="rId8"/>
    <p:sldId id="2147482787" r:id="rId9"/>
    <p:sldId id="2147482790" r:id="rId10"/>
    <p:sldId id="2147482805" r:id="rId11"/>
    <p:sldId id="2147482797" r:id="rId12"/>
    <p:sldId id="2147482794" r:id="rId13"/>
    <p:sldId id="2147482798" r:id="rId14"/>
    <p:sldId id="2147482799" r:id="rId15"/>
    <p:sldId id="2147482800" r:id="rId16"/>
    <p:sldId id="2147482801" r:id="rId17"/>
    <p:sldId id="2147480044" r:id="rId18"/>
    <p:sldId id="2147482802" r:id="rId19"/>
    <p:sldId id="2147480056" r:id="rId20"/>
    <p:sldId id="2147480111" r:id="rId21"/>
    <p:sldId id="2147479921" r:id="rId22"/>
    <p:sldId id="2147482806" r:id="rId23"/>
    <p:sldId id="2147482803" r:id="rId24"/>
    <p:sldId id="2147480110" r:id="rId25"/>
    <p:sldId id="2147480108" r:id="rId26"/>
    <p:sldId id="2147480066" r:id="rId27"/>
    <p:sldId id="2147479947" r:id="rId28"/>
    <p:sldId id="2147479969" r:id="rId29"/>
    <p:sldId id="2147479965" r:id="rId30"/>
    <p:sldId id="2147482791" r:id="rId31"/>
    <p:sldId id="2147482795" r:id="rId32"/>
    <p:sldId id="2147482796" r:id="rId33"/>
    <p:sldId id="2147482792" r:id="rId34"/>
    <p:sldId id="2147479986" r:id="rId35"/>
    <p:sldId id="2147479981" r:id="rId36"/>
    <p:sldId id="2147479971" r:id="rId37"/>
    <p:sldId id="2147479974" r:id="rId38"/>
    <p:sldId id="2147480039" r:id="rId39"/>
    <p:sldId id="2147479979" r:id="rId40"/>
    <p:sldId id="2147480046" r:id="rId41"/>
    <p:sldId id="2147480024" r:id="rId42"/>
    <p:sldId id="2147480025" r:id="rId43"/>
    <p:sldId id="2147479955" r:id="rId44"/>
    <p:sldId id="2147480031" r:id="rId45"/>
    <p:sldId id="2147480030" r:id="rId46"/>
    <p:sldId id="2147480029" r:id="rId47"/>
    <p:sldId id="2147479956" r:id="rId48"/>
    <p:sldId id="2147479957" r:id="rId49"/>
    <p:sldId id="2147480112" r:id="rId50"/>
    <p:sldId id="2147480113" r:id="rId51"/>
    <p:sldId id="2147479959" r:id="rId52"/>
    <p:sldId id="2147479960" r:id="rId53"/>
    <p:sldId id="2147479962" r:id="rId54"/>
    <p:sldId id="2147480079" r:id="rId55"/>
    <p:sldId id="2147479964" r:id="rId56"/>
    <p:sldId id="2147480076" r:id="rId57"/>
    <p:sldId id="2147480050" r:id="rId58"/>
    <p:sldId id="2147479990" r:id="rId59"/>
    <p:sldId id="2147479991" r:id="rId60"/>
    <p:sldId id="2147479992" r:id="rId61"/>
    <p:sldId id="2147480097" r:id="rId62"/>
    <p:sldId id="2147480006" r:id="rId63"/>
    <p:sldId id="2147480080" r:id="rId64"/>
    <p:sldId id="2147482788" r:id="rId65"/>
    <p:sldId id="2147480026" r:id="rId66"/>
    <p:sldId id="2147480034" r:id="rId67"/>
    <p:sldId id="2147480035" r:id="rId68"/>
    <p:sldId id="2147479792" r:id="rId69"/>
    <p:sldId id="2147480059" r:id="rId70"/>
    <p:sldId id="2147480060" r:id="rId71"/>
  </p:sldIdLst>
  <p:sldSz cx="12192000" cy="6858000"/>
  <p:notesSz cx="6858000" cy="9144000"/>
  <p:embeddedFontLs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Open Sans SemiBold" panose="020B0706030804020204" pitchFamily="34" charset="0"/>
      <p:bold r:id="rId78"/>
      <p:boldItalic r:id="rId79"/>
    </p:embeddedFont>
    <p:embeddedFont>
      <p:font typeface="Poppins" panose="00000500000000000000" pitchFamily="2" charset="-94"/>
      <p:regular r:id="rId80"/>
      <p:bold r:id="rId81"/>
      <p:italic r:id="rId82"/>
      <p:boldItalic r:id="rId83"/>
    </p:embeddedFont>
    <p:embeddedFont>
      <p:font typeface="Segoe Sans Text" pitchFamily="2" charset="0"/>
      <p:regular r:id="rId84"/>
      <p:bold r:id="rId85"/>
    </p:embeddedFont>
    <p:embeddedFont>
      <p:font typeface="Segoe UI" panose="020B0502040204020203" pitchFamily="34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Presentation" id="{AA38D8EE-23C7-47D7-AE96-9666EA01F297}">
          <p14:sldIdLst>
            <p14:sldId id="2147480102"/>
            <p14:sldId id="2147479923"/>
            <p14:sldId id="2147480109"/>
            <p14:sldId id="2147482789"/>
            <p14:sldId id="2147482793"/>
            <p14:sldId id="2147482787"/>
            <p14:sldId id="2147482790"/>
            <p14:sldId id="2147482805"/>
            <p14:sldId id="2147482797"/>
            <p14:sldId id="2147482794"/>
            <p14:sldId id="2147482798"/>
            <p14:sldId id="2147482799"/>
            <p14:sldId id="2147482800"/>
            <p14:sldId id="2147482801"/>
            <p14:sldId id="2147480044"/>
            <p14:sldId id="2147482802"/>
            <p14:sldId id="2147480056"/>
          </p14:sldIdLst>
        </p14:section>
        <p14:section name="Title slides" id="{6BEBC51B-B88B-4AE4-8478-0F95EE84F165}">
          <p14:sldIdLst/>
        </p14:section>
        <p14:section name="Agenda" id="{194114FB-11A9-460A-BA65-6CA85323C1BD}">
          <p14:sldIdLst>
            <p14:sldId id="2147480111"/>
            <p14:sldId id="2147479921"/>
            <p14:sldId id="2147482806"/>
          </p14:sldIdLst>
        </p14:section>
        <p14:section name="1 - Section slide options" id="{1588D2DD-7526-4E2A-805C-721F64D91A8E}">
          <p14:sldIdLst>
            <p14:sldId id="2147482803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91"/>
            <p14:sldId id="2147482795"/>
            <p14:sldId id="2147482796"/>
            <p14:sldId id="2147482792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presProps" Target="presProps.xml"/><Relationship Id="rId9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4.fntdata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11/7/2024 9:51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11/7/2024 9:51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11/7/2024 9:51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abp.io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://www.paciellogroup.com/resources/contrastAnalyser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9.png"/><Relationship Id="rId4" Type="http://schemas.openxmlformats.org/officeDocument/2006/relationships/hyperlink" Target="https://abp.i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Solutions &amp; The Host Application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79138-A163-8530-96E0-342EF905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9" y="4283765"/>
            <a:ext cx="2524121" cy="206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365ED-70EC-47D9-0435-6C8898A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06" y="2194317"/>
            <a:ext cx="3159492" cy="74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3AD1-CC87-5585-89FF-879811C3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97" y="2197306"/>
            <a:ext cx="3269006" cy="744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D6EE6-1B7D-07C4-CA86-1A8964B4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27" y="2194317"/>
            <a:ext cx="3211286" cy="7476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8E18DF-19B8-B584-2340-DC0CA141A54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679000" y="2941983"/>
            <a:ext cx="2630968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2A369-A27A-F81C-9546-957A796FD908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H="1" flipV="1">
            <a:off x="6094470" y="2941983"/>
            <a:ext cx="1530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4E0E-CA3E-2D31-9180-B8A8CAA7DD60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758450" y="2941983"/>
            <a:ext cx="2745402" cy="132425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59D7D3-B826-0F20-B489-9B375D0C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5665-64C6-F29E-3735-CE6202D1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Dependencies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2B8D-571D-4B94-94E3-4E593245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66" y="2196549"/>
            <a:ext cx="2583929" cy="794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EDFBA-4A47-1F98-5AF3-693ECB7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808" y="2196549"/>
            <a:ext cx="2564291" cy="794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92AAA-1F68-5932-B150-733E7622D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198" y="2196549"/>
            <a:ext cx="2653529" cy="822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86896-F41F-F0F5-0F34-282B43E6192A}"/>
              </a:ext>
            </a:extLst>
          </p:cNvPr>
          <p:cNvCxnSpPr>
            <a:cxnSpLocks/>
          </p:cNvCxnSpPr>
          <p:nvPr/>
        </p:nvCxnSpPr>
        <p:spPr>
          <a:xfrm flipH="1">
            <a:off x="3361688" y="2588004"/>
            <a:ext cx="1273217" cy="30675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0A5294-0A88-E911-427D-A473537232DC}"/>
              </a:ext>
            </a:extLst>
          </p:cNvPr>
          <p:cNvCxnSpPr>
            <a:cxnSpLocks/>
          </p:cNvCxnSpPr>
          <p:nvPr/>
        </p:nvCxnSpPr>
        <p:spPr>
          <a:xfrm>
            <a:off x="6284500" y="2588004"/>
            <a:ext cx="1497698" cy="211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29182-06F8-BEF1-D7FF-1D0F83B7B129}"/>
              </a:ext>
            </a:extLst>
          </p:cNvPr>
          <p:cNvCxnSpPr>
            <a:cxnSpLocks/>
          </p:cNvCxnSpPr>
          <p:nvPr/>
        </p:nvCxnSpPr>
        <p:spPr>
          <a:xfrm>
            <a:off x="2703443" y="2607846"/>
            <a:ext cx="1692480" cy="19126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8;p2">
            <a:extLst>
              <a:ext uri="{FF2B5EF4-FFF2-40B4-BE49-F238E27FC236}">
                <a16:creationId xmlns:a16="http://schemas.microsoft.com/office/drawing/2014/main" id="{D764A358-CFDF-7622-99E5-37152DF02AEB}"/>
              </a:ext>
            </a:extLst>
          </p:cNvPr>
          <p:cNvSpPr txBox="1"/>
          <p:nvPr/>
        </p:nvSpPr>
        <p:spPr>
          <a:xfrm>
            <a:off x="1868842" y="3360922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dirty="0" err="1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dirty="0" err="1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86811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69D234-3A30-7ED0-1B1D-F0061CB2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527E04-5580-2906-434F-E05611F4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Between the Modules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BFB3B-2AF8-4BA4-4D15-6227EBA58EEF}"/>
              </a:ext>
            </a:extLst>
          </p:cNvPr>
          <p:cNvSpPr/>
          <p:nvPr/>
        </p:nvSpPr>
        <p:spPr>
          <a:xfrm>
            <a:off x="1398091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09FC9-AC91-22C1-AA25-394A641A78BA}"/>
              </a:ext>
            </a:extLst>
          </p:cNvPr>
          <p:cNvSpPr/>
          <p:nvPr/>
        </p:nvSpPr>
        <p:spPr>
          <a:xfrm>
            <a:off x="1594176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5F4CC-279A-1A1E-E074-7073151F17B4}"/>
              </a:ext>
            </a:extLst>
          </p:cNvPr>
          <p:cNvSpPr/>
          <p:nvPr/>
        </p:nvSpPr>
        <p:spPr>
          <a:xfrm>
            <a:off x="3397560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FEFA19-A81C-CF7F-860A-FB9AC3508C7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386178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2EE06B-E0C8-71AB-6AEC-B3662178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05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93487D-0924-40D0-FD11-BD87BE44476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793561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D358CBB-764D-F36C-D69C-8714D005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21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A9980-4BF9-87DB-27BA-059CD9E2DEE4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1990177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0CD82A-04B1-385C-261A-DBB91DCA64A6}"/>
              </a:ext>
            </a:extLst>
          </p:cNvPr>
          <p:cNvSpPr txBox="1"/>
          <p:nvPr/>
        </p:nvSpPr>
        <p:spPr>
          <a:xfrm>
            <a:off x="1607699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37031-4EED-76A2-BC3C-FE42C0BFCE17}"/>
              </a:ext>
            </a:extLst>
          </p:cNvPr>
          <p:cNvSpPr txBox="1"/>
          <p:nvPr/>
        </p:nvSpPr>
        <p:spPr>
          <a:xfrm>
            <a:off x="3414555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3B87E-A57C-11BF-C4E4-22BD027E0634}"/>
              </a:ext>
            </a:extLst>
          </p:cNvPr>
          <p:cNvSpPr/>
          <p:nvPr/>
        </p:nvSpPr>
        <p:spPr>
          <a:xfrm>
            <a:off x="1398091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83A94E-5472-6806-3597-459849C05375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90177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EA6B5-9DAB-C11E-035D-CE08B1D6E9FE}"/>
              </a:ext>
            </a:extLst>
          </p:cNvPr>
          <p:cNvSpPr txBox="1"/>
          <p:nvPr/>
        </p:nvSpPr>
        <p:spPr>
          <a:xfrm>
            <a:off x="2350111" y="3114169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query 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71223-F10A-6D71-A28B-05E584D26E96}"/>
              </a:ext>
            </a:extLst>
          </p:cNvPr>
          <p:cNvSpPr txBox="1"/>
          <p:nvPr/>
        </p:nvSpPr>
        <p:spPr>
          <a:xfrm>
            <a:off x="1953801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39D20E-3294-E44A-E0BC-F5A2EE8A37EC}"/>
              </a:ext>
            </a:extLst>
          </p:cNvPr>
          <p:cNvSpPr/>
          <p:nvPr/>
        </p:nvSpPr>
        <p:spPr>
          <a:xfrm>
            <a:off x="7193249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9EB64-CF62-B0AC-8B34-2083D694C76A}"/>
              </a:ext>
            </a:extLst>
          </p:cNvPr>
          <p:cNvSpPr/>
          <p:nvPr/>
        </p:nvSpPr>
        <p:spPr>
          <a:xfrm>
            <a:off x="7389334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FD75-60A8-E7B5-31FF-CBC5CD70B5CF}"/>
              </a:ext>
            </a:extLst>
          </p:cNvPr>
          <p:cNvSpPr/>
          <p:nvPr/>
        </p:nvSpPr>
        <p:spPr>
          <a:xfrm>
            <a:off x="9192718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1E705E-86D7-56D1-E0B0-7CA6105DCB8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181336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70AD70-B777-2238-4846-4D8A97CD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563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2F21FB-EED5-1894-0875-DB5C47597085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9588719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45D1CDA-1246-4946-1440-B18A0292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79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C7F986-F04F-5733-BC06-F50B17075F53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7785335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DE4A6E-F54B-6278-82EC-5F16E33AEFEA}"/>
              </a:ext>
            </a:extLst>
          </p:cNvPr>
          <p:cNvSpPr txBox="1"/>
          <p:nvPr/>
        </p:nvSpPr>
        <p:spPr>
          <a:xfrm>
            <a:off x="7402857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C9EDF0-2206-E86B-2DDC-1ADD1E004798}"/>
              </a:ext>
            </a:extLst>
          </p:cNvPr>
          <p:cNvSpPr txBox="1"/>
          <p:nvPr/>
        </p:nvSpPr>
        <p:spPr>
          <a:xfrm>
            <a:off x="9209713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DD3275-DE4B-2705-7E14-0FEC168E3A93}"/>
              </a:ext>
            </a:extLst>
          </p:cNvPr>
          <p:cNvSpPr/>
          <p:nvPr/>
        </p:nvSpPr>
        <p:spPr>
          <a:xfrm>
            <a:off x="7193249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06134-DE53-2787-4DF7-992691C8C16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785335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742057-723E-E19A-9D34-8D10CAE2A530}"/>
              </a:ext>
            </a:extLst>
          </p:cNvPr>
          <p:cNvSpPr txBox="1"/>
          <p:nvPr/>
        </p:nvSpPr>
        <p:spPr>
          <a:xfrm>
            <a:off x="8167810" y="2908754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bg1"/>
                </a:solidFill>
              </a:rPr>
              <a:t>event</a:t>
            </a:r>
            <a:br>
              <a:rPr lang="tr-TR" sz="1100" b="1" i="1" dirty="0">
                <a:solidFill>
                  <a:schemeClr val="bg1"/>
                </a:solidFill>
              </a:rPr>
            </a:br>
            <a:r>
              <a:rPr lang="tr-TR" sz="1100" b="1" dirty="0">
                <a:solidFill>
                  <a:schemeClr val="bg1"/>
                </a:solidFill>
              </a:rPr>
              <a:t>OrderPlaced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7A757F-FE22-B215-D0ED-9B1F553BBD42}"/>
              </a:ext>
            </a:extLst>
          </p:cNvPr>
          <p:cNvSpPr txBox="1"/>
          <p:nvPr/>
        </p:nvSpPr>
        <p:spPr>
          <a:xfrm>
            <a:off x="7748959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3B8465-AC6E-A120-6BF8-14993824EAC9}"/>
              </a:ext>
            </a:extLst>
          </p:cNvPr>
          <p:cNvSpPr txBox="1"/>
          <p:nvPr/>
        </p:nvSpPr>
        <p:spPr>
          <a:xfrm>
            <a:off x="726541" y="5383768"/>
            <a:ext cx="496662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Best for </a:t>
            </a:r>
            <a:r>
              <a:rPr lang="tr-TR" sz="2000" b="1" dirty="0">
                <a:solidFill>
                  <a:schemeClr val="bg1"/>
                </a:solidFill>
              </a:rPr>
              <a:t>read / query </a:t>
            </a:r>
            <a:r>
              <a:rPr lang="tr-TR" sz="2000" dirty="0">
                <a:solidFill>
                  <a:schemeClr val="bg1"/>
                </a:solidFill>
              </a:rPr>
              <a:t>operations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</a:t>
            </a:r>
            <a:r>
              <a:rPr lang="tr-TR" sz="2000" b="1" dirty="0">
                <a:solidFill>
                  <a:schemeClr val="bg1"/>
                </a:solidFill>
              </a:rPr>
              <a:t>caching </a:t>
            </a:r>
            <a:r>
              <a:rPr lang="tr-TR" sz="2000" dirty="0">
                <a:solidFill>
                  <a:schemeClr val="bg1"/>
                </a:solidFill>
              </a:rPr>
              <a:t>wherever possible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specifically designed &amp; optimized </a:t>
            </a:r>
            <a:r>
              <a:rPr lang="tr-TR" sz="2000" b="1" dirty="0">
                <a:solidFill>
                  <a:schemeClr val="bg1"/>
                </a:solidFill>
              </a:rPr>
              <a:t>integration services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A0FD6D-EADA-7CBB-7354-93C94B051DC2}"/>
              </a:ext>
            </a:extLst>
          </p:cNvPr>
          <p:cNvSpPr txBox="1"/>
          <p:nvPr/>
        </p:nvSpPr>
        <p:spPr>
          <a:xfrm>
            <a:off x="6521699" y="5383767"/>
            <a:ext cx="496662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</a:t>
            </a:r>
            <a:r>
              <a:rPr lang="tr-TR" sz="2000" b="1" dirty="0">
                <a:solidFill>
                  <a:schemeClr val="bg1"/>
                </a:solidFill>
              </a:rPr>
              <a:t>side effects</a:t>
            </a:r>
            <a:br>
              <a:rPr lang="tr-TR" sz="20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(a change triggers another change in other modules)</a:t>
            </a:r>
            <a:endParaRPr lang="tr-TR" sz="2000" i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One publisher - </a:t>
            </a:r>
            <a:r>
              <a:rPr lang="tr-TR" sz="2000" b="1" dirty="0">
                <a:solidFill>
                  <a:schemeClr val="bg1"/>
                </a:solidFill>
              </a:rPr>
              <a:t>multiple subscriber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06BDC-380B-538A-A6E3-F99015342246}"/>
              </a:ext>
            </a:extLst>
          </p:cNvPr>
          <p:cNvSpPr txBox="1"/>
          <p:nvPr/>
        </p:nvSpPr>
        <p:spPr>
          <a:xfrm>
            <a:off x="1033379" y="1288008"/>
            <a:ext cx="3716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Services (API Calls)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5739-51ED-C735-1E80-25FF5EFAAE76}"/>
              </a:ext>
            </a:extLst>
          </p:cNvPr>
          <p:cNvSpPr txBox="1"/>
          <p:nvPr/>
        </p:nvSpPr>
        <p:spPr>
          <a:xfrm>
            <a:off x="7574282" y="1291106"/>
            <a:ext cx="2210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Events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5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7" grpId="0"/>
      <p:bldP spid="28" grpId="0"/>
      <p:bldP spid="29" grpId="0" animBg="1"/>
      <p:bldP spid="31" grpId="0"/>
      <p:bldP spid="32" grpId="0"/>
      <p:bldP spid="33" grpId="0"/>
      <p:bldP spid="3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35F26E-19B4-8377-4EC9-3E96F2D3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47DBC-6CD9-1763-E91B-B598B5A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UI Layer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D2706-0AFD-A589-B678-FE060A4C8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949" y="1700398"/>
            <a:ext cx="3731160" cy="1538883"/>
          </a:xfrm>
        </p:spPr>
        <p:txBody>
          <a:bodyPr/>
          <a:lstStyle/>
          <a:p>
            <a:r>
              <a:rPr lang="tr-TR" sz="2000" b="1" u="sng" dirty="0"/>
              <a:t>Modular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UI Packages for Each Module</a:t>
            </a:r>
            <a:br>
              <a:rPr lang="tr-TR" sz="2000" dirty="0"/>
            </a:br>
            <a:r>
              <a:rPr lang="tr-TR" sz="2000" dirty="0"/>
              <a:t>(pages &amp; components)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A Unification UI Layer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DE861-9BFA-F7C0-4E4D-B3A92E11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322038"/>
            <a:ext cx="8029537" cy="5244188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CA7C50-65AF-9F56-ECFB-F48B619B5E18}"/>
              </a:ext>
            </a:extLst>
          </p:cNvPr>
          <p:cNvSpPr txBox="1">
            <a:spLocks/>
          </p:cNvSpPr>
          <p:nvPr/>
        </p:nvSpPr>
        <p:spPr>
          <a:xfrm>
            <a:off x="258949" y="3902098"/>
            <a:ext cx="3731160" cy="15388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u="sng" dirty="0"/>
              <a:t>Monolith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Modules: Only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Single UI Layer</a:t>
            </a:r>
            <a:br>
              <a:rPr lang="tr-TR" sz="2000" dirty="0"/>
            </a:br>
            <a:r>
              <a:rPr lang="tr-TR" sz="2000" dirty="0"/>
              <a:t>(all pages &amp; components)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12629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CAB19A-96C0-6B9B-4BF7-684A4AF5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A38967-042D-7948-886A-CD4A0B6DEEED}"/>
              </a:ext>
            </a:extLst>
          </p:cNvPr>
          <p:cNvSpPr/>
          <p:nvPr/>
        </p:nvSpPr>
        <p:spPr bwMode="auto">
          <a:xfrm>
            <a:off x="6798773" y="1428751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FE2F8B-BD3A-00B3-0DFC-14DC0CCDBF28}"/>
              </a:ext>
            </a:extLst>
          </p:cNvPr>
          <p:cNvSpPr/>
          <p:nvPr/>
        </p:nvSpPr>
        <p:spPr bwMode="auto">
          <a:xfrm>
            <a:off x="1756409" y="1428751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9E3C9-2188-28E8-F5A7-B712947E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Database Layer</a:t>
            </a:r>
            <a:endParaRPr lang="en-US" dirty="0"/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6E46C978-3A2B-214A-D9CF-74D52CB3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3796" y="1630449"/>
            <a:ext cx="3372245" cy="2807394"/>
          </a:xfrm>
          <a:prstGeom prst="rect">
            <a:avLst/>
          </a:prstGeom>
        </p:spPr>
      </p:pic>
      <p:pic>
        <p:nvPicPr>
          <p:cNvPr id="3" name="Resim 12">
            <a:extLst>
              <a:ext uri="{FF2B5EF4-FFF2-40B4-BE49-F238E27FC236}">
                <a16:creationId xmlns:a16="http://schemas.microsoft.com/office/drawing/2014/main" id="{2889B3A8-3FDD-5CB7-3545-1B89905D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4399" y="1679480"/>
            <a:ext cx="3206310" cy="2709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EEC29-D5EA-B7C9-1BB1-808B7C98E838}"/>
              </a:ext>
            </a:extLst>
          </p:cNvPr>
          <p:cNvSpPr txBox="1"/>
          <p:nvPr/>
        </p:nvSpPr>
        <p:spPr>
          <a:xfrm>
            <a:off x="1527464" y="4883727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make multi-module table </a:t>
            </a:r>
            <a:r>
              <a:rPr lang="tr-TR" sz="2000" b="1" dirty="0">
                <a:solidFill>
                  <a:schemeClr val="bg1"/>
                </a:solidFill>
              </a:rPr>
              <a:t>JOINs </a:t>
            </a:r>
            <a:r>
              <a:rPr lang="tr-TR" sz="2000" dirty="0">
                <a:solidFill>
                  <a:schemeClr val="bg1"/>
                </a:solidFill>
              </a:rPr>
              <a:t>(for reporting)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ensure database level </a:t>
            </a:r>
            <a:r>
              <a:rPr lang="tr-TR" sz="2000" b="1" dirty="0">
                <a:solidFill>
                  <a:schemeClr val="bg1"/>
                </a:solidFill>
              </a:rPr>
              <a:t>transactions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16E8-4D43-797D-42F7-4BC6EB5E3CD4}"/>
              </a:ext>
            </a:extLst>
          </p:cNvPr>
          <p:cNvSpPr txBox="1"/>
          <p:nvPr/>
        </p:nvSpPr>
        <p:spPr>
          <a:xfrm>
            <a:off x="6798773" y="4883727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Best </a:t>
            </a:r>
            <a:r>
              <a:rPr lang="tr-TR" sz="2000" b="1" dirty="0">
                <a:solidFill>
                  <a:schemeClr val="bg1"/>
                </a:solidFill>
              </a:rPr>
              <a:t>data isolation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Different DBMS </a:t>
            </a:r>
            <a:r>
              <a:rPr lang="tr-TR" sz="2000" dirty="0">
                <a:solidFill>
                  <a:schemeClr val="bg1"/>
                </a:solidFill>
              </a:rPr>
              <a:t>for each module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Scale </a:t>
            </a:r>
            <a:r>
              <a:rPr lang="tr-TR" sz="2000" dirty="0">
                <a:solidFill>
                  <a:schemeClr val="bg1"/>
                </a:solidFill>
              </a:rPr>
              <a:t>a database independently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More </a:t>
            </a:r>
            <a:r>
              <a:rPr lang="tr-TR" sz="2000" b="1" dirty="0">
                <a:solidFill>
                  <a:schemeClr val="bg1"/>
                </a:solidFill>
              </a:rPr>
              <a:t>microservice ready</a:t>
            </a:r>
          </a:p>
        </p:txBody>
      </p:sp>
    </p:spTree>
    <p:extLst>
      <p:ext uri="{BB962C8B-B14F-4D97-AF65-F5344CB8AC3E}">
        <p14:creationId xmlns:p14="http://schemas.microsoft.com/office/powerpoint/2010/main" val="2957136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1" y="2490968"/>
            <a:ext cx="6978548" cy="1571264"/>
          </a:xfrm>
        </p:spPr>
        <p:txBody>
          <a:bodyPr/>
          <a:lstStyle/>
          <a:p>
            <a:r>
              <a:rPr lang="en-US" dirty="0"/>
              <a:t>Building</a:t>
            </a:r>
            <a:br>
              <a:rPr lang="tr-TR" dirty="0"/>
            </a:br>
            <a:r>
              <a:rPr lang="en-US" dirty="0"/>
              <a:t>Modular Application</a:t>
            </a:r>
            <a:r>
              <a:rPr lang="tr-TR" dirty="0"/>
              <a:t>s</a:t>
            </a:r>
            <a:br>
              <a:rPr lang="tr-TR" dirty="0"/>
            </a:br>
            <a:r>
              <a:rPr lang="en-US" dirty="0"/>
              <a:t>with ABP Studio</a:t>
            </a:r>
          </a:p>
        </p:txBody>
      </p:sp>
      <p:pic>
        <p:nvPicPr>
          <p:cNvPr id="8" name="Picture Placeholder 7" descr="A person smiling in front of a shelf of colorful books&#10;&#10;Description automatically generated">
            <a:extLst>
              <a:ext uri="{FF2B5EF4-FFF2-40B4-BE49-F238E27FC236}">
                <a16:creationId xmlns:a16="http://schemas.microsoft.com/office/drawing/2014/main" id="{3EC17378-37FA-85E7-9244-A6E0B7211FF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48000F-C63D-36F7-CAF8-422F050C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276600"/>
            <a:ext cx="44291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EF8BF-E977-B89A-A28A-8D0A9DCA0F4F}"/>
              </a:ext>
            </a:extLst>
          </p:cNvPr>
          <p:cNvSpPr txBox="1"/>
          <p:nvPr/>
        </p:nvSpPr>
        <p:spPr>
          <a:xfrm>
            <a:off x="2404154" y="554363"/>
            <a:ext cx="3521798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9600" b="0" dirty="0">
                <a:solidFill>
                  <a:schemeClr val="accent5"/>
                </a:solidFill>
              </a:rPr>
              <a:t>DEMO</a:t>
            </a:r>
            <a:endParaRPr lang="en-US" sz="5400" dirty="0" err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97621F-32B8-12BB-0CA8-DC57BE43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C9713-3E9C-989E-7E90-C9D74832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Modular Monolith Application</a:t>
            </a:r>
            <a:br>
              <a:rPr lang="tr-TR" dirty="0"/>
            </a:br>
            <a:r>
              <a:rPr lang="tr-TR" dirty="0"/>
              <a:t>Development Tutorial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23D0A-3588-F1BA-3255-F9B6E000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11" y="1653134"/>
            <a:ext cx="4759420" cy="4759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24169-FB5B-DD4C-FD8B-6E1DD2B782FF}"/>
              </a:ext>
            </a:extLst>
          </p:cNvPr>
          <p:cNvSpPr txBox="1"/>
          <p:nvPr/>
        </p:nvSpPr>
        <p:spPr>
          <a:xfrm>
            <a:off x="570676" y="2492807"/>
            <a:ext cx="5920221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01: Creating the initial solution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02: Creating the initial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03: Building the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04: Creating the initial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05: Building the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06: Integrating the modules: Implementing Integration Services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07: Integrating the modules: Communication via Messages (Events)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08: Integrating the modules: Joining the Products and Orders Data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47239854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9993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3690F-E5F5-1BA9-7DE0-830922E8A5AA}"/>
              </a:ext>
            </a:extLst>
          </p:cNvPr>
          <p:cNvSpPr txBox="1">
            <a:spLocks/>
          </p:cNvSpPr>
          <p:nvPr/>
        </p:nvSpPr>
        <p:spPr>
          <a:xfrm>
            <a:off x="5118654" y="3403696"/>
            <a:ext cx="6555034" cy="52322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>
                <a:latin typeface="Open Sans"/>
                <a:ea typeface="Open Sans"/>
                <a:cs typeface="Open Sans"/>
              </a:rPr>
            </a:br>
            <a:r>
              <a:rPr lang="tr-TR" sz="1400" b="0" i="1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C20E9178-195A-1C69-BF7E-C5BF2E01F0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8654" y="4289887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11E52BA-CE47-9D9E-BC36-54692F5AA7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8" y="4672610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E517FA69-AC20-2F8D-1755-935F0AA4F2B8}"/>
              </a:ext>
            </a:extLst>
          </p:cNvPr>
          <p:cNvSpPr txBox="1"/>
          <p:nvPr/>
        </p:nvSpPr>
        <p:spPr>
          <a:xfrm>
            <a:off x="5354259" y="42267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7F3B819A-33AC-23B6-ED67-65D5D8FA7C65}"/>
              </a:ext>
            </a:extLst>
          </p:cNvPr>
          <p:cNvSpPr txBox="1"/>
          <p:nvPr/>
        </p:nvSpPr>
        <p:spPr>
          <a:xfrm>
            <a:off x="5354260" y="45960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C9FEEB84-AB48-173F-F0D9-E805A97E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599" y="3259218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9AB46C71-9771-C08B-314D-287077C33226}"/>
              </a:ext>
            </a:extLst>
          </p:cNvPr>
          <p:cNvSpPr/>
          <p:nvPr/>
        </p:nvSpPr>
        <p:spPr>
          <a:xfrm>
            <a:off x="4758911" y="2067475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9FE7F-4922-97FC-652D-1B0BCE2F0F24}"/>
              </a:ext>
            </a:extLst>
          </p:cNvPr>
          <p:cNvSpPr txBox="1"/>
          <p:nvPr/>
        </p:nvSpPr>
        <p:spPr>
          <a:xfrm>
            <a:off x="5426179" y="2029085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tr-TR" dirty="0"/>
              <a:t>Introduction to Modularity &amp;</a:t>
            </a:r>
            <a:br>
              <a:rPr lang="tr-TR" dirty="0"/>
            </a:br>
            <a:r>
              <a:rPr lang="tr-TR" dirty="0"/>
              <a:t>ABP Platform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830997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1107996"/>
          </a:xfrm>
        </p:spPr>
        <p:txBody>
          <a:bodyPr/>
          <a:lstStyle/>
          <a:p>
            <a:r>
              <a:rPr lang="tr-TR" dirty="0"/>
              <a:t>DEMO:</a:t>
            </a:r>
            <a:br>
              <a:rPr lang="tr-TR" dirty="0"/>
            </a:br>
            <a:r>
              <a:rPr lang="tr-TR" dirty="0"/>
              <a:t>Building Modular Application with ABP Studio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8E8DFB-7477-0D58-183E-F7781AB4A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DAB0-0D74-10FA-E4FE-D1EF724E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06BF8-F3F4-A2B1-7168-92580893CB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4743E-7980-A2E9-D3A2-A260A9DD75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83260-E462-564B-93E6-64FB493B4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1BDE3D-9709-4945-43B6-828DD6FCC1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831B8C-DA96-352D-F3C1-D35EEEA9F4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1120C8-2497-44C5-375F-FE87B06A37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648823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F0A788-4BDD-B5E8-AF90-20ED19496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FAFA-3870-3B1F-241B-EE7887D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C05E-0FB7-0EEC-9C6A-96659EF89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0517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D9E07B-C7B2-A2B2-90FF-4DC40BA8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868452-1BE2-B8C1-4ED2-75F017EB3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DC88D-FBE7-B94F-CF17-E05B7C2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EE5BA-B412-4F16-3CE2-560E69B76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725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4DC6FF-454F-C46C-C012-4ECF8607D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4324D-8C01-8EE7-F404-21A0A16518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0DE8E7-5718-B2E4-0DDB-42DFE360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0E4C7-9469-228C-910B-1A431B24D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62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en-US" dirty="0"/>
              <a:t>Introduction to Modularity &amp;</a:t>
            </a:r>
            <a:br>
              <a:rPr lang="en-US" dirty="0"/>
            </a:br>
            <a:r>
              <a:rPr lang="en-US" dirty="0"/>
              <a:t>ABP Platform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11E893-8CFB-D47B-9EF4-196797BD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726EA0-624A-7655-9A4C-7F8C0168E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4314CC-CE36-8C78-165B-3029250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B8A59-3FF5-4A31-8AC3-7EC594DE6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885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763A87-3C05-7487-D6C4-5CE501E4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F6C4D-3A7C-A06C-EDEC-BB7373E0B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D78A2-84E3-C8CF-8D35-05D72CD7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8D9EB-611A-D74B-3C12-91041E3C2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586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5182852" cy="3447098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8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later</a:t>
            </a:r>
            <a:endParaRPr lang="en-US" sz="1400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Catalog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Ordering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Shipping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263003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762321"/>
            <a:ext cx="3205796" cy="70788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Dashboard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5696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Setting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Permission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Background jobs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263003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762321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User &amp; </a:t>
            </a:r>
            <a:r>
              <a:rPr lang="fr-FR" sz="1800" dirty="0" err="1"/>
              <a:t>role</a:t>
            </a:r>
            <a:r>
              <a:rPr lang="fr-FR" sz="1800" dirty="0"/>
              <a:t> management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Audit </a:t>
            </a:r>
            <a:r>
              <a:rPr lang="fr-FR" sz="1800" dirty="0" err="1"/>
              <a:t>logging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GDPR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Chat</a:t>
            </a:r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  <p:bldP spid="4" grpId="0" build="p"/>
      <p:bldP spid="5" grpId="0" uiExpand="1" build="p"/>
      <p:bldP spid="6" grpId="0" build="p"/>
      <p:bldP spid="7" grpId="0" uiExpand="1" build="p"/>
      <p:bldP spid="8" grpId="0" build="p"/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29" grpId="0" animBg="1"/>
      <p:bldP spid="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951674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The ABP</a:t>
            </a:r>
            <a:br>
              <a:rPr lang="tr-TR" dirty="0"/>
            </a:br>
            <a:r>
              <a:rPr lang="tr-TR" dirty="0"/>
              <a:t>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471286" y="3598988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585946" y="284260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253214" y="2804212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6093C-5CF4-8862-24CF-8ACA74DD6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00" y="4036172"/>
            <a:ext cx="3994932" cy="4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B4712D-1099-F6FD-5943-C30C4BF7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EE80-5BF5-78A5-7BA1-DB5C6F04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27F4-BB06-C077-B2E6-691BB6067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082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85B990-C5B5-33C8-8816-2BB17703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5E9ED-A4BF-10D8-0AB3-DBA89D58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Module: Package Structure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511A9-2F0E-9291-9996-51777E17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6" y="1349704"/>
            <a:ext cx="3425984" cy="508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8;p2">
            <a:extLst>
              <a:ext uri="{FF2B5EF4-FFF2-40B4-BE49-F238E27FC236}">
                <a16:creationId xmlns:a16="http://schemas.microsoft.com/office/drawing/2014/main" id="{A95B8CC5-1E2C-0E19-553C-431942E13BF7}"/>
              </a:ext>
            </a:extLst>
          </p:cNvPr>
          <p:cNvSpPr txBox="1"/>
          <p:nvPr/>
        </p:nvSpPr>
        <p:spPr>
          <a:xfrm>
            <a:off x="4510798" y="1349704"/>
            <a:ext cx="7225482" cy="528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Optional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Packages: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Test</a:t>
            </a: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37353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2956</Words>
  <Application>Microsoft Office PowerPoint</Application>
  <PresentationFormat>Widescreen</PresentationFormat>
  <Paragraphs>414</Paragraphs>
  <Slides>68</Slides>
  <Notes>6</Notes>
  <HiddenSlides>65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Wingdings</vt:lpstr>
      <vt:lpstr>Courier New</vt:lpstr>
      <vt:lpstr>Poppins</vt:lpstr>
      <vt:lpstr>Calibri</vt:lpstr>
      <vt:lpstr>Open Sans SemiBold</vt:lpstr>
      <vt:lpstr>Segoe UI</vt:lpstr>
      <vt:lpstr>Arial</vt:lpstr>
      <vt:lpstr>Open Sans</vt:lpstr>
      <vt:lpstr>Segoe Sans Text</vt:lpstr>
      <vt:lpstr>Azure 2023 Template</vt:lpstr>
      <vt:lpstr>Building Modular Monolith Applications  with ASP.NET Core and ABP Studio</vt:lpstr>
      <vt:lpstr>Agenda</vt:lpstr>
      <vt:lpstr>01</vt:lpstr>
      <vt:lpstr>Why Modular Software?</vt:lpstr>
      <vt:lpstr>PowerPoint Presentation</vt:lpstr>
      <vt:lpstr>The Need for An Infrastucture</vt:lpstr>
      <vt:lpstr>The ABP Platform</vt:lpstr>
      <vt:lpstr>02</vt:lpstr>
      <vt:lpstr>Module: Package Structure</vt:lpstr>
      <vt:lpstr>Module Solutions &amp; The Host Application</vt:lpstr>
      <vt:lpstr>Module Dependencies</vt:lpstr>
      <vt:lpstr>Communication Between the Modules</vt:lpstr>
      <vt:lpstr>The UI Layer</vt:lpstr>
      <vt:lpstr>The Database Layer</vt:lpstr>
      <vt:lpstr>Building Modular Applications with ABP Studio</vt:lpstr>
      <vt:lpstr>Modular Monolith Application Development Tutorial</vt:lpstr>
      <vt:lpstr>Thank you!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Title</vt:lpstr>
      <vt:lpstr>Title</vt:lpstr>
      <vt:lpstr>Title</vt:lpstr>
      <vt:lpstr>Title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2024-11-07T08:23:24Z</dcterms:modified>
  <cp:category/>
</cp:coreProperties>
</file>